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8" r:id="rId2"/>
    <p:sldId id="257" r:id="rId3"/>
    <p:sldId id="26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0" r:id="rId16"/>
    <p:sldId id="283" r:id="rId17"/>
    <p:sldId id="284" r:id="rId18"/>
    <p:sldId id="285" r:id="rId19"/>
    <p:sldId id="286" r:id="rId20"/>
    <p:sldId id="287" r:id="rId21"/>
    <p:sldId id="288" r:id="rId22"/>
    <p:sldId id="295" r:id="rId23"/>
    <p:sldId id="290" r:id="rId24"/>
    <p:sldId id="291" r:id="rId25"/>
    <p:sldId id="292" r:id="rId26"/>
    <p:sldId id="293" r:id="rId27"/>
    <p:sldId id="289" r:id="rId28"/>
    <p:sldId id="294" r:id="rId29"/>
    <p:sldId id="270" r:id="rId30"/>
    <p:sldId id="268" r:id="rId31"/>
    <p:sldId id="269" r:id="rId32"/>
    <p:sldId id="260" r:id="rId33"/>
    <p:sldId id="261" r:id="rId34"/>
    <p:sldId id="262" r:id="rId35"/>
    <p:sldId id="263" r:id="rId36"/>
    <p:sldId id="266" r:id="rId37"/>
    <p:sldId id="256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508" autoAdjust="0"/>
    <p:restoredTop sz="94599" autoAdjust="0"/>
  </p:normalViewPr>
  <p:slideViewPr>
    <p:cSldViewPr>
      <p:cViewPr varScale="1">
        <p:scale>
          <a:sx n="68" d="100"/>
          <a:sy n="68" d="100"/>
        </p:scale>
        <p:origin x="90" y="13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  <dgm:extLst/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Prediction </a:t>
            </a:r>
            <a:r>
              <a:rPr lang="en-US" altLang="zh-CN" dirty="0" smtClean="0">
                <a:latin typeface="Comic Sans MS" panose="030F0702030302020204" pitchFamily="66" charset="0"/>
              </a:rPr>
              <a:t>models on diamond price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229200"/>
            <a:ext cx="9143999" cy="106967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							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Zhenming</a:t>
            </a:r>
            <a:r>
              <a:rPr lang="en-US" altLang="zh-CN" dirty="0" smtClean="0">
                <a:latin typeface="Comic Sans MS" panose="030F0702030302020204" pitchFamily="66" charset="0"/>
              </a:rPr>
              <a:t> Yang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							932784300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572450"/>
            <a:ext cx="9396534" cy="5285550"/>
          </a:xfrm>
        </p:spPr>
      </p:pic>
    </p:spTree>
    <p:extLst>
      <p:ext uri="{BB962C8B-B14F-4D97-AF65-F5344CB8AC3E}">
        <p14:creationId xmlns:p14="http://schemas.microsoft.com/office/powerpoint/2010/main" val="29510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56792"/>
            <a:ext cx="7848872" cy="5232581"/>
          </a:xfrm>
        </p:spPr>
      </p:pic>
    </p:spTree>
    <p:extLst>
      <p:ext uri="{BB962C8B-B14F-4D97-AF65-F5344CB8AC3E}">
        <p14:creationId xmlns:p14="http://schemas.microsoft.com/office/powerpoint/2010/main" val="27625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6" y="1574338"/>
            <a:ext cx="7873516" cy="5249010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74337"/>
            <a:ext cx="7873516" cy="52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Log10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In statistic, normal distribution is ideal and balanced is the least requirement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Most of data in real world follow the skewed distribution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One method </a:t>
            </a:r>
            <a:r>
              <a:rPr lang="en-US" altLang="zh-CN" dirty="0" smtClean="0">
                <a:latin typeface="Comic Sans MS" panose="030F0702030302020204" pitchFamily="66" charset="0"/>
              </a:rPr>
              <a:t>to transform skewed distribution (Normality transform, Homogeneous transform  and Inverse transform etc.)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Let the variance is constant, which volatility is relatively stable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608990"/>
            <a:ext cx="7873516" cy="5249010"/>
          </a:xfrm>
        </p:spPr>
      </p:pic>
    </p:spTree>
    <p:extLst>
      <p:ext uri="{BB962C8B-B14F-4D97-AF65-F5344CB8AC3E}">
        <p14:creationId xmlns:p14="http://schemas.microsoft.com/office/powerpoint/2010/main" val="26978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89854"/>
            <a:ext cx="7873516" cy="524901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6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78968"/>
            <a:ext cx="7873516" cy="524901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99" y="1580502"/>
            <a:ext cx="7864827" cy="5243218"/>
          </a:xfrm>
        </p:spPr>
      </p:pic>
    </p:spTree>
    <p:extLst>
      <p:ext uri="{BB962C8B-B14F-4D97-AF65-F5344CB8AC3E}">
        <p14:creationId xmlns:p14="http://schemas.microsoft.com/office/powerpoint/2010/main" val="37666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61" y="1593235"/>
            <a:ext cx="7858304" cy="5238869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61" y="1619131"/>
            <a:ext cx="7858304" cy="5238869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9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Project description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Final project of CS 540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Finished with R language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Combined with crawler and data analysis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Accelerated by parallel programming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Compare </a:t>
            </a:r>
            <a:r>
              <a:rPr lang="en-US" dirty="0" smtClean="0">
                <a:latin typeface="Comic Sans MS" panose="030F0702030302020204" pitchFamily="66" charset="0"/>
              </a:rPr>
              <a:t>four machine learning models</a:t>
            </a:r>
          </a:p>
          <a:p>
            <a:r>
              <a:rPr lang="en-US" altLang="zh-CN" dirty="0" err="1" smtClean="0">
                <a:latin typeface="Comic Sans MS" panose="030F0702030302020204" pitchFamily="66" charset="0"/>
              </a:rPr>
              <a:t>Rshiny</a:t>
            </a:r>
            <a:r>
              <a:rPr lang="en-US" altLang="zh-CN" dirty="0" smtClean="0">
                <a:latin typeface="Comic Sans MS" panose="030F0702030302020204" pitchFamily="66" charset="0"/>
              </a:rPr>
              <a:t> used for predictions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Basic model: lm1=lm(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price~carat+cut+clarity+color+cert+table+depth+x+y+z</a:t>
            </a:r>
            <a:r>
              <a:rPr lang="en-US" altLang="zh-CN" dirty="0" smtClean="0">
                <a:latin typeface="Comic Sans MS" panose="030F0702030302020204" pitchFamily="66" charset="0"/>
              </a:rPr>
              <a:t>, data=train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Optimized model: lm2=lm(I(log10(price)~I(carat)^(1/3))+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carat+cut+clarity+color+cert+table+depth+x</a:t>
            </a:r>
            <a:r>
              <a:rPr lang="en-US" altLang="zh-CN" dirty="0" smtClean="0">
                <a:latin typeface="Comic Sans MS" panose="030F0702030302020204" pitchFamily="66" charset="0"/>
              </a:rPr>
              <a:t>*y*z </a:t>
            </a:r>
            <a:r>
              <a:rPr lang="en-US" altLang="zh-CN" dirty="0">
                <a:latin typeface="Comic Sans MS" panose="030F0702030302020204" pitchFamily="66" charset="0"/>
              </a:rPr>
              <a:t>,</a:t>
            </a:r>
            <a:r>
              <a:rPr lang="en-US" altLang="zh-CN" dirty="0" smtClean="0">
                <a:latin typeface="Comic Sans MS" panose="030F0702030302020204" pitchFamily="66" charset="0"/>
              </a:rPr>
              <a:t>data=train)</a:t>
            </a:r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2996952"/>
            <a:ext cx="8229485" cy="115212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5373216"/>
            <a:ext cx="8290173" cy="12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628800"/>
            <a:ext cx="9132970" cy="513729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628076"/>
            <a:ext cx="9131681" cy="5136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628800"/>
            <a:ext cx="9131681" cy="5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2 : Regression tree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Select CART as basic algorithm to build 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Prune with 1-SE standard </a:t>
            </a: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72" y="3009664"/>
            <a:ext cx="6252082" cy="31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2 : Regression tree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49" y="1905000"/>
            <a:ext cx="8496943" cy="477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48" y="1921753"/>
            <a:ext cx="8493883" cy="4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3 </a:t>
            </a:r>
            <a:r>
              <a:rPr lang="en-US" altLang="zh-CN" dirty="0" smtClean="0">
                <a:latin typeface="Comic Sans MS" panose="030F0702030302020204" pitchFamily="66" charset="0"/>
              </a:rPr>
              <a:t>: KNN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3 </a:t>
            </a:r>
            <a:r>
              <a:rPr lang="en-US" altLang="zh-CN" dirty="0" smtClean="0"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latin typeface="Comic Sans MS" panose="030F0702030302020204" pitchFamily="66" charset="0"/>
              </a:rPr>
              <a:t>K</a:t>
            </a:r>
            <a:r>
              <a:rPr lang="en-US" altLang="zh-CN" dirty="0" smtClean="0">
                <a:latin typeface="Comic Sans MS" panose="030F0702030302020204" pitchFamily="66" charset="0"/>
              </a:rPr>
              <a:t>NN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49" y="1905000"/>
            <a:ext cx="8496943" cy="4779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48" y="1921753"/>
            <a:ext cx="8493883" cy="4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2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4 </a:t>
            </a:r>
            <a:r>
              <a:rPr lang="en-US" altLang="zh-CN" dirty="0" smtClean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Random forest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6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4 </a:t>
            </a:r>
            <a:r>
              <a:rPr lang="en-US" altLang="zh-CN" dirty="0" smtClean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Random forest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One classifier with multiple regression trees.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Ranger, implemented as in the original Random Forest(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Bremian</a:t>
            </a:r>
            <a:r>
              <a:rPr lang="en-US" altLang="zh-CN" dirty="0" smtClean="0">
                <a:latin typeface="Comic Sans MS" panose="030F0702030302020204" pitchFamily="66" charset="0"/>
              </a:rPr>
              <a:t> 2001) 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 Basic parameters: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Num.trees:600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Mtry:3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Num.thread:8</a:t>
            </a:r>
          </a:p>
          <a:p>
            <a:pPr lvl="1"/>
            <a:r>
              <a:rPr lang="en-US" altLang="zh-CN" dirty="0" err="1" smtClean="0">
                <a:latin typeface="Comic Sans MS" panose="030F0702030302020204" pitchFamily="66" charset="0"/>
              </a:rPr>
              <a:t>Splitrule</a:t>
            </a:r>
            <a:r>
              <a:rPr lang="en-US" altLang="zh-CN" dirty="0" smtClean="0">
                <a:latin typeface="Comic Sans MS" panose="030F0702030302020204" pitchFamily="66" charset="0"/>
              </a:rPr>
              <a:t>: variance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Classification: FALSE</a:t>
            </a: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49" y="1905000"/>
            <a:ext cx="8496068" cy="477903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4 </a:t>
            </a:r>
            <a:r>
              <a:rPr lang="en-US" altLang="zh-CN" dirty="0" smtClean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Random forest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84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45121" y="4077072"/>
            <a:ext cx="1008112" cy="1440160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41" y="2800350"/>
            <a:ext cx="4381500" cy="24765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6981132"/>
              </p:ext>
            </p:extLst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Cert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60" y="2554354"/>
            <a:ext cx="1152128" cy="1235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75" y="4015392"/>
            <a:ext cx="2624750" cy="12208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92" y="2554354"/>
            <a:ext cx="1244666" cy="1235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81" y="5596066"/>
            <a:ext cx="2152650" cy="87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5" y="5566219"/>
            <a:ext cx="3119981" cy="9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Refers to the absence of these inclusions and blemishes.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GIA Clarity Diagram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2" y="3285766"/>
            <a:ext cx="4788022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gia.edu/images/GIAClarityScale_2014_636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20" y="5013176"/>
            <a:ext cx="526666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8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Is what you cannot see. Diamonds are valued by how closely the approach colorlessness.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GIA Clarity Diagram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3" y="3285766"/>
            <a:ext cx="4788022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A D-to-Z Color 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1" y="3285766"/>
            <a:ext cx="4788024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gia.edu/images/GIAColorScale_2014_636x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20" y="5013176"/>
            <a:ext cx="526666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0090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Cut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Is the factor that fuels a diamonds' fire sparkle and brilliance.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https://www.gia.edu/images/CutAnatomyDiagram-636x3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84984"/>
            <a:ext cx="60579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85" y="4221088"/>
            <a:ext cx="6057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All data from diamond search engine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smtClean="0">
                <a:latin typeface="Comic Sans MS" panose="030F0702030302020204" pitchFamily="66" charset="0"/>
              </a:rPr>
              <a:t>www.diamondse.info/diamond-prices.asp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Analysis and </a:t>
            </a:r>
            <a:r>
              <a:rPr lang="en-US" altLang="zh-CN" dirty="0">
                <a:latin typeface="Comic Sans MS" panose="030F0702030302020204" pitchFamily="66" charset="0"/>
              </a:rPr>
              <a:t>c</a:t>
            </a:r>
            <a:r>
              <a:rPr lang="en-US" dirty="0" smtClean="0">
                <a:latin typeface="Comic Sans MS" panose="030F0702030302020204" pitchFamily="66" charset="0"/>
              </a:rPr>
              <a:t>ollected with R crawler- </a:t>
            </a:r>
            <a:r>
              <a:rPr lang="en-US" dirty="0" err="1" smtClean="0">
                <a:latin typeface="Comic Sans MS" panose="030F0702030302020204" pitchFamily="66" charset="0"/>
              </a:rPr>
              <a:t>rverst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>
                <a:latin typeface="Comic Sans MS" panose="030F0702030302020204" pitchFamily="66" charset="0"/>
              </a:rPr>
              <a:t>More than 500000 round diamonds info collected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933056"/>
            <a:ext cx="5958706" cy="26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Separate measurements in to x, y, z.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Omit NA and 0 values. 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Shape: Round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Cut: 3 grades ( Good, </a:t>
            </a:r>
            <a:r>
              <a:rPr lang="en-US" dirty="0" err="1" smtClean="0">
                <a:latin typeface="Comic Sans MS" panose="030F0702030302020204" pitchFamily="66" charset="0"/>
              </a:rPr>
              <a:t>V.Good</a:t>
            </a:r>
            <a:r>
              <a:rPr lang="en-US" dirty="0" smtClean="0">
                <a:latin typeface="Comic Sans MS" panose="030F0702030302020204" pitchFamily="66" charset="0"/>
              </a:rPr>
              <a:t>, Ideal)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Color: 9 grades (D</a:t>
            </a:r>
            <a:r>
              <a:rPr lang="en-US" altLang="zh-CN" dirty="0" smtClean="0">
                <a:latin typeface="Comic Sans MS" panose="030F0702030302020204" pitchFamily="66" charset="0"/>
              </a:rPr>
              <a:t>,E,F,G,H,I,J,K, L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 10 (FL,IF,VVS1,VVS2,VS1,VS2,SI1,SI2,I1,I2)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 9 grades( GIA, AGS, EGL,IGI,HRD,EGL USA, EGL INIFI, EGL ISRAEL, Others)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507</TotalTime>
  <Words>576</Words>
  <Application>Microsoft Office PowerPoint</Application>
  <PresentationFormat>Custom</PresentationFormat>
  <Paragraphs>181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宋体</vt:lpstr>
      <vt:lpstr>Arial</vt:lpstr>
      <vt:lpstr>Comic Sans MS</vt:lpstr>
      <vt:lpstr>Consolas</vt:lpstr>
      <vt:lpstr>Corbel</vt:lpstr>
      <vt:lpstr>华文楷体</vt:lpstr>
      <vt:lpstr>Chalkboard 16x9</vt:lpstr>
      <vt:lpstr>Prediction models on diamond price</vt:lpstr>
      <vt:lpstr>Project description</vt:lpstr>
      <vt:lpstr>Basic knowledge about diamond dataset</vt:lpstr>
      <vt:lpstr>Basic knowledge about diamond dataset</vt:lpstr>
      <vt:lpstr>Basic knowledge about diamond dataset</vt:lpstr>
      <vt:lpstr>Basic knowledge about diamond dataset</vt:lpstr>
      <vt:lpstr>Basic knowledge about diamond dataset</vt:lpstr>
      <vt:lpstr>Source of data</vt:lpstr>
      <vt:lpstr>Source of data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Model 1 : Multilinear regression</vt:lpstr>
      <vt:lpstr>Model 1 : Multilinear regression</vt:lpstr>
      <vt:lpstr>Model 2 : Regression tree</vt:lpstr>
      <vt:lpstr>Model 2 : Regression tree</vt:lpstr>
      <vt:lpstr>Model 3 : KNN</vt:lpstr>
      <vt:lpstr>Model 3 : KNN</vt:lpstr>
      <vt:lpstr>Model 4 : Random forest</vt:lpstr>
      <vt:lpstr>Model 4 : Random forest</vt:lpstr>
      <vt:lpstr>Model 4 : Random forest</vt:lpstr>
      <vt:lpstr>PowerPoint Presentation</vt:lpstr>
      <vt:lpstr>Two Content Layout with Table</vt:lpstr>
      <vt:lpstr>Two Content Layout with SmartArt</vt:lpstr>
      <vt:lpstr>Add a Slide Title - 2</vt:lpstr>
      <vt:lpstr>Add a Slide Title - 3</vt:lpstr>
      <vt:lpstr>PowerPoint Presentation</vt:lpstr>
      <vt:lpstr>Add a Slide Title - 4</vt:lpstr>
      <vt:lpstr>Add a Slide Title - 5</vt:lpstr>
      <vt:lpstr>Title Layout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yzm</dc:creator>
  <cp:lastModifiedBy>Yang, Zhenming</cp:lastModifiedBy>
  <cp:revision>265</cp:revision>
  <dcterms:created xsi:type="dcterms:W3CDTF">2017-10-27T06:02:38Z</dcterms:created>
  <dcterms:modified xsi:type="dcterms:W3CDTF">2017-10-28T23:58:25Z</dcterms:modified>
</cp:coreProperties>
</file>